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33"/>
  </p:notesMasterIdLst>
  <p:sldIdLst>
    <p:sldId id="256" r:id="rId6"/>
    <p:sldId id="408" r:id="rId7"/>
    <p:sldId id="365" r:id="rId8"/>
    <p:sldId id="320" r:id="rId9"/>
    <p:sldId id="409" r:id="rId10"/>
    <p:sldId id="410" r:id="rId11"/>
    <p:sldId id="411" r:id="rId12"/>
    <p:sldId id="412" r:id="rId13"/>
    <p:sldId id="414" r:id="rId14"/>
    <p:sldId id="415" r:id="rId15"/>
    <p:sldId id="417" r:id="rId16"/>
    <p:sldId id="430" r:id="rId17"/>
    <p:sldId id="314" r:id="rId18"/>
    <p:sldId id="431" r:id="rId19"/>
    <p:sldId id="416" r:id="rId20"/>
    <p:sldId id="424" r:id="rId21"/>
    <p:sldId id="419" r:id="rId22"/>
    <p:sldId id="420" r:id="rId23"/>
    <p:sldId id="426" r:id="rId24"/>
    <p:sldId id="421" r:id="rId25"/>
    <p:sldId id="422" r:id="rId26"/>
    <p:sldId id="427" r:id="rId27"/>
    <p:sldId id="428" r:id="rId28"/>
    <p:sldId id="429" r:id="rId29"/>
    <p:sldId id="423" r:id="rId30"/>
    <p:sldId id="261" r:id="rId31"/>
    <p:sldId id="34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84900" autoAdjust="0"/>
  </p:normalViewPr>
  <p:slideViewPr>
    <p:cSldViewPr snapToGrid="0">
      <p:cViewPr>
        <p:scale>
          <a:sx n="58" d="100"/>
          <a:sy n="58" d="100"/>
        </p:scale>
        <p:origin x="9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start, a few housekeeping notes: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you’d like to learn more about our resources at CURC, visit our site at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rc.colorado.edu/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documentation for CURC’s software environment is at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curc.readthedocs.io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any question beyond this talk about our resources you can send us a ticket at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rc-help@colorado.edu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we'll get back to you in 24-48 hours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we’d love your feedback on this and towards the end of the presentation, if you can take a couple of minutes to complete our quick survey at the link mentioned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tinyurl.com/curc-survey18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so that we can keep improving our resources.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slides and materials from this session are available on GitHub and if you scan the QR on the screen it should take you there.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5A2D7-4D90-0C80-273E-2C5B52CA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059656-40FA-257E-52C9-8AFA0CFE2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6064A-1961-230B-B7F3-79E287A2B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B928C-413A-0102-62B7-B2E063F9A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4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BB2C2-6A2C-FA81-2F17-1924EB75D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C1BCC-2B55-31AB-61CB-48E399BD1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3CCBD6-356C-EC0F-CF24-28FF4E6AC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3ABCF-7B0D-7007-E309-A8B7264CC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5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5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08C14-849A-7AF6-5037-30EE85430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86F22-6988-5A12-C59C-FF2D229BC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27903-2D09-8B61-9C4A-9F0E3BDD4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2708C-4D9B-9F63-7562-ED83F3004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50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68C2E-D25D-6883-05B6-29E515A51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C0BE-284A-9CD1-0C5D-887245A24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87CA0-E8C0-37A6-E1DC-11BB3DEEF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labels, environment variables, or definition file info.</a:t>
            </a:r>
          </a:p>
          <a:p>
            <a:r>
              <a:rPr lang="en-US" dirty="0"/>
              <a:t>Good way to verify if the image has CUDA/GPU, Python,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40B2A-DBBB-0681-E046-58F1A2C45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70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DD1C-ACE2-9FC4-25FB-E1A2BD80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0D6C7-E176-B66E-149F-3C6C9DEE3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C7A8B-6B6C-C1D7-11BF-B99A8F943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labels, environment variables, or definition file info.</a:t>
            </a:r>
          </a:p>
          <a:p>
            <a:r>
              <a:rPr lang="en-US" dirty="0"/>
              <a:t>Good way to verify if the image has CUDA/GPU, Python,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CB059-6489-289A-F015-A3D4512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62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2E89-02E9-C743-23A9-AF4121047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6CD2-A677-6126-B047-84BFCD047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F7A59-026B-5ED6-5EC4-B18F0209C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ECD24-37C9-62AA-3A88-A634DFF8A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13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B2604-1C3C-0560-EB1F-1E876465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31E8D-3DB5-23FE-7998-08BE2C076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12A32-4566-4032-B9C4-63EA4F611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D94ED-41F9-A466-C165-4E76B7DD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6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B207D-149B-7E35-B090-F6FEE4B86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EC25C0-589B-F298-82CF-B83C31476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F382B-25D7-F63C-B7E8-5DECBFC3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SIF = singularity image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4C6A9-6A23-FEE7-7461-0CFA2C8BE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8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0DF8-071B-8236-7092-C9CC9980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A1C68-AF2E-28C0-59D4-6BEBE50F9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0753C-3DED-0BC0-431F-7C9508C4D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AF4FE-C36C-48B6-5652-966A8055F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7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64143-E8EE-BE92-D81E-61187D83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065DC-BDD4-DACB-EC43-4BCA125A1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5EC1A-0DBF-E315-90F7-1036CDC9D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D1218-8232-DC2F-94EB-E2F0CA504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02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7446-181C-02A8-9DF2-E2258384B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5843C-C39B-B104-595D-DBB0B85F5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63FF7-339F-B0B5-729C-97791D1CA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labels, environment variables, or definition file info.</a:t>
            </a:r>
          </a:p>
          <a:p>
            <a:r>
              <a:rPr lang="en-US" dirty="0"/>
              <a:t>Good way to verify if the image has CUDA/GPU, Python,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19D0-A3F3-156E-AE23-D2451C4AF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61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AED53-4B95-C837-9E0E-ADE1FBE9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7155B-97F5-64E2-8E26-97A176F06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6A3347-71A1-B659-15B9-C763150C0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234BD-F301-F4A4-F694-AA7FFD961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75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98EF4-F784-9D85-901A-EA4F8DE0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2FB3E-C40C-D800-017B-18B9DD26B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E210A-8EEE-7D48-2D14-96A94A10E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55EEB-DBB5-8CB0-14A2-6EF428044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42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0F6A-E77A-2E6B-BF77-2DD5284B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8F61AB-A206-3155-E331-C30ECAAC4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D62704-7D6A-AD76-DBD5-56BBBF251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53CDA-0233-8C7B-954E-E5E392503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8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the basics. What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fast, modern Python package manager and environment manager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built by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Astral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same team behind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many of you might know as a popular Python linter. Like Ruff,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written 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Now you might be wondering —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need something new?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if you’ve ever waited for pip to resolve a bunch of dependencies… or dealt with confusing package conflicts… or tried to recreate an environment on a different system you know how painful Python package management can get. 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created to solve exactly those problems.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designed to be an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all-in-one solution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Python projects.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are working with Python applications, using UV will provide a robust and efficient solution for managing packages for the application. And it builds on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Python’s own built-in tooling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particularly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you’ve used python -m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before or even if you have used the legacy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virtualenv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that means you’re already familiar with part of how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91D19-6ED2-2425-2067-9AEC7EA9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0453F-C6D2-5DDD-0A12-CD38FCF49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C0771-8705-840C-9045-5C775E3D4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CD161-BE3C-7398-89E0-FE270812B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86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9E1AD-E44B-AAB0-F3DF-79192DC5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48295-EB35-976B-6C03-624D0438A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EC477-7FF1-A08E-D341-B88317CB8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Lightweight compared to Virtual Machines (VMs) as they don’t require a full guest OS.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1961E-E2E8-D608-2A7C-454DC8C43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3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8225-A94A-290B-5177-5ECA756F5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F5306-04E6-346D-625A-CEA3C7DF5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5308A-FEC3-95D1-9EF2-032CFFA8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1EE61-5E5A-15F7-AE04-373DFA4FB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23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6D3E2-B3C2-3C96-0698-3D002022B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58EC3-DF45-CC2D-BE96-1E567ABC5F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27357-2AC9-6071-A8AB-1363FCE9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187AF-5BE7-61FF-703D-FAF36100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12DB9-D90E-D61C-0A5D-06619539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D0C20-3389-F72F-C5F0-1C0A7DE2D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C2515-DFAF-DF2E-E02B-5D47B460F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DFFF8-37C7-DB1B-FE98-729F8CACB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27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CF11B-0032-001E-0BE8-45DA92E6C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AF897-D17A-2B09-9484-25AFC43AB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0EA6E-6F38-ABA1-7083-167EFC588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143C3-8711-61D5-3A08-627091250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00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2/27/25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talog.ngc.nvidia.com/search?filters=resourceType%7CCollection%7Ccollectio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s://github.com/ResearchComputing/applied_containerization_for_ml_short_cour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592" y="4780697"/>
            <a:ext cx="10539171" cy="1024268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Applied Containerization for Machine Learning in HPC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5B84-BD64-3CAC-9EDC-1FD7306D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4DE9-C940-0202-54A7-57B5BC11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(formerly Singularity)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06CE6F-E69D-3D38-FECB-BD96479AEE2B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Apptainer</a:t>
            </a:r>
            <a:r>
              <a:rPr lang="en-US" sz="2400" dirty="0"/>
              <a:t> is the direct successor to Singularity.</a:t>
            </a:r>
          </a:p>
          <a:p>
            <a:r>
              <a:rPr lang="en-US" sz="2400" dirty="0"/>
              <a:t>Requires a Linux system</a:t>
            </a:r>
          </a:p>
          <a:p>
            <a:r>
              <a:rPr lang="en-US" sz="2400" dirty="0"/>
              <a:t>Runs without requiring root access</a:t>
            </a:r>
          </a:p>
          <a:p>
            <a:r>
              <a:rPr lang="en-US" sz="2400" dirty="0"/>
              <a:t>Single-file SIF format is easy to transport and share with others</a:t>
            </a:r>
          </a:p>
          <a:p>
            <a:r>
              <a:rPr lang="en-US" sz="2400" dirty="0"/>
              <a:t>Can convert existing Docker images to </a:t>
            </a:r>
            <a:r>
              <a:rPr lang="en-US" sz="2400" dirty="0" err="1"/>
              <a:t>Apptainer</a:t>
            </a:r>
            <a:r>
              <a:rPr lang="en-US" sz="2400" dirty="0"/>
              <a:t> images</a:t>
            </a:r>
          </a:p>
          <a:p>
            <a:r>
              <a:rPr lang="en-US" sz="2400" dirty="0" err="1"/>
              <a:t>Apptainer</a:t>
            </a:r>
            <a:r>
              <a:rPr lang="en-US" sz="2400" dirty="0"/>
              <a:t> comes pre-installed on all Alpine compute nodes, so no need to load any specific software modules!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73C14-4309-87B5-0867-42F35677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3" name="Picture 2" descr="Apptainer container software logo">
            <a:extLst>
              <a:ext uri="{FF2B5EF4-FFF2-40B4-BE49-F238E27FC236}">
                <a16:creationId xmlns:a16="http://schemas.microsoft.com/office/drawing/2014/main" id="{6B477B34-734C-4630-EB33-0BE060EE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57" y="4756864"/>
            <a:ext cx="5164698" cy="16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4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40DC-F237-5426-A8E1-C0E672AC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4F0C-5607-3CD3-D525-F9CFA4BC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</a:t>
            </a:r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on HPC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59367E-453C-DD1D-54B7-E5DEFEA36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46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/>
              </a:rPr>
              <a:t>View list of </a:t>
            </a:r>
            <a:r>
              <a:rPr lang="en-US" sz="2400" dirty="0" err="1">
                <a:latin typeface="Helvetica Neue" panose="02000503000000020004"/>
              </a:rPr>
              <a:t>Apptainer</a:t>
            </a:r>
            <a:r>
              <a:rPr lang="en-US" sz="2400" dirty="0">
                <a:latin typeface="Helvetica Neue" panose="02000503000000020004"/>
              </a:rPr>
              <a:t> commands.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6335EF-E11E-9BA5-70E9-1C82589F20BD}"/>
              </a:ext>
            </a:extLst>
          </p:cNvPr>
          <p:cNvGrpSpPr/>
          <p:nvPr/>
        </p:nvGrpSpPr>
        <p:grpSpPr>
          <a:xfrm>
            <a:off x="569877" y="2317851"/>
            <a:ext cx="11052246" cy="496469"/>
            <a:chOff x="569877" y="3840966"/>
            <a:chExt cx="11052246" cy="122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771744-A98A-AB44-2F7D-A61268F4A944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D46D362-C753-2A71-99C2-B35A82828C94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21"/>
              <a:ext cx="10634272" cy="20013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--help        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BDF1E-B726-A186-D348-408B4D61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AF04F1-1250-8C5F-65DC-6B3DF4653498}"/>
              </a:ext>
            </a:extLst>
          </p:cNvPr>
          <p:cNvSpPr txBox="1">
            <a:spLocks/>
          </p:cNvSpPr>
          <p:nvPr/>
        </p:nvSpPr>
        <p:spPr>
          <a:xfrm>
            <a:off x="838200" y="2872105"/>
            <a:ext cx="10515600" cy="49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Neue" panose="02000503000000020004"/>
              </a:rPr>
              <a:t>Look at CURC's collection of pre-build containers.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F5C7B8-ABDF-C3BB-4C3C-08C1FADF68DD}"/>
              </a:ext>
            </a:extLst>
          </p:cNvPr>
          <p:cNvGrpSpPr/>
          <p:nvPr/>
        </p:nvGrpSpPr>
        <p:grpSpPr>
          <a:xfrm>
            <a:off x="569877" y="3415131"/>
            <a:ext cx="11052246" cy="872389"/>
            <a:chOff x="569877" y="3840966"/>
            <a:chExt cx="11052246" cy="122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FAB0D8-0DEC-24CA-7165-226CE59B4FEE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8357B1F0-91EC-25DD-625D-569E9BF5E567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9"/>
              <a:ext cx="10634272" cy="2001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echo $CURC_CONTAINER_DIR</a:t>
              </a:r>
            </a:p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$CURC_CONTAINER_DIR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2DDBE74-BDCA-4F6B-BA96-BB58CD9576AE}"/>
              </a:ext>
            </a:extLst>
          </p:cNvPr>
          <p:cNvSpPr txBox="1">
            <a:spLocks/>
          </p:cNvSpPr>
          <p:nvPr/>
        </p:nvSpPr>
        <p:spPr>
          <a:xfrm>
            <a:off x="838200" y="4540534"/>
            <a:ext cx="10515600" cy="13849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" panose="02000503000000020004"/>
              </a:rPr>
              <a:t>A Singularity Definition File (or “def file” for short) is a set of blueprints explaining how to build a custom container. </a:t>
            </a:r>
          </a:p>
          <a:p>
            <a:pPr lvl="1"/>
            <a:r>
              <a:rPr lang="en-US" dirty="0">
                <a:latin typeface="Helvetica Neue" panose="02000503000000020004"/>
              </a:rPr>
              <a:t>It includes specifics about the base OS, software to install, environment variables and other metadata.</a:t>
            </a:r>
          </a:p>
          <a:p>
            <a:pPr lvl="1"/>
            <a:r>
              <a:rPr lang="en-US" dirty="0">
                <a:latin typeface="Helvetica Neue" panose="02000503000000020004"/>
              </a:rPr>
              <a:t>https://apptainer.org/docs/user/1.0/definition_files.html</a:t>
            </a:r>
          </a:p>
        </p:txBody>
      </p:sp>
    </p:spTree>
    <p:extLst>
      <p:ext uri="{BB962C8B-B14F-4D97-AF65-F5344CB8AC3E}">
        <p14:creationId xmlns:p14="http://schemas.microsoft.com/office/powerpoint/2010/main" val="2988677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B459C-8651-3477-633C-2652DE4C6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3A6E-A019-BC8F-9BC0-AAEAA9F9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</a:t>
            </a:r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>
                <a:latin typeface="Century Gothic" panose="020B0502020202020204" pitchFamily="34" charset="0"/>
              </a:rPr>
              <a:t> on HPC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308EFD-DB1F-9752-0B83-A391D2B2B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030" y="1825625"/>
            <a:ext cx="10971882" cy="84476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/>
              </a:rPr>
              <a:t>By default, the cache directory for </a:t>
            </a:r>
            <a:r>
              <a:rPr lang="en-US" sz="2400" dirty="0" err="1">
                <a:latin typeface="Helvetica Neue" panose="02000503000000020004"/>
              </a:rPr>
              <a:t>Apptainer</a:t>
            </a:r>
            <a:r>
              <a:rPr lang="en-US" sz="2400" dirty="0">
                <a:latin typeface="Helvetica Neue" panose="02000503000000020004"/>
              </a:rPr>
              <a:t> builds is </a:t>
            </a:r>
            <a:r>
              <a:rPr lang="en-US" sz="2400" b="1" dirty="0">
                <a:latin typeface="Helvetica Neue" panose="02000503000000020004"/>
              </a:rPr>
              <a:t>/scratch/alpine/$USER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8D6974-F66A-A10E-BB0A-D9ADF7731D43}"/>
              </a:ext>
            </a:extLst>
          </p:cNvPr>
          <p:cNvGrpSpPr/>
          <p:nvPr/>
        </p:nvGrpSpPr>
        <p:grpSpPr>
          <a:xfrm>
            <a:off x="569877" y="2505137"/>
            <a:ext cx="11052246" cy="496469"/>
            <a:chOff x="569877" y="3840966"/>
            <a:chExt cx="11052246" cy="122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158757-90F8-FA63-F816-FDE8F854C190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27FF0950-649D-861C-C8A0-C6F64F357265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21"/>
              <a:ext cx="10634272" cy="20013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echo $APPTAINER_CACHEDIR        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69CAC-07E7-A041-71A9-3F51DCAE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0C1DCA-A06D-A226-9FB9-4F7F5EBA91AD}"/>
              </a:ext>
            </a:extLst>
          </p:cNvPr>
          <p:cNvSpPr txBox="1">
            <a:spLocks/>
          </p:cNvSpPr>
          <p:nvPr/>
        </p:nvSpPr>
        <p:spPr>
          <a:xfrm>
            <a:off x="772098" y="3158540"/>
            <a:ext cx="10515600" cy="133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Neue" panose="02000503000000020004"/>
              </a:rPr>
              <a:t>By default, only /home/$USER is available within any given container. </a:t>
            </a:r>
          </a:p>
          <a:p>
            <a:r>
              <a:rPr lang="en-US" sz="2400" dirty="0">
                <a:latin typeface="Helvetica Neue" panose="02000503000000020004"/>
              </a:rPr>
              <a:t>To bind any additional folders/files to your container, use the -B flag in your </a:t>
            </a:r>
            <a:r>
              <a:rPr lang="en-US" sz="2400" dirty="0" err="1">
                <a:latin typeface="Helvetica Neue" panose="02000503000000020004"/>
              </a:rPr>
              <a:t>apptainer</a:t>
            </a:r>
            <a:r>
              <a:rPr lang="en-US" sz="2400" dirty="0">
                <a:latin typeface="Helvetica Neue" panose="02000503000000020004"/>
              </a:rPr>
              <a:t> run, exec, and shell commands: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EED090-8524-3C14-89E5-279A166939CF}"/>
              </a:ext>
            </a:extLst>
          </p:cNvPr>
          <p:cNvGrpSpPr/>
          <p:nvPr/>
        </p:nvGrpSpPr>
        <p:grpSpPr>
          <a:xfrm>
            <a:off x="569877" y="4527831"/>
            <a:ext cx="11052246" cy="1497305"/>
            <a:chOff x="569877" y="3840966"/>
            <a:chExt cx="11052246" cy="122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CDA95D-455F-0A92-5338-0CA3514B7D09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1C44129-EE3E-38F8-51DF-63C6F5DD73E8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9"/>
              <a:ext cx="10634272" cy="2001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run -B /source/directory:/target/directory sample-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image.sif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run -B /projects/$USER,/pl/active,/scratch/alpine/$USER sample-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image.sif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83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r>
              <a:rPr lang="en-US" b="1" dirty="0"/>
              <a:t> Commands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01C98E-8739-D1EB-D89F-45419B7D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503000000020004"/>
              </a:rPr>
              <a:t>Other useful</a:t>
            </a:r>
            <a:r>
              <a:rPr lang="en-US" sz="2800" dirty="0">
                <a:latin typeface="Helvetica Neue" panose="02000503000000020004"/>
              </a:rPr>
              <a:t> </a:t>
            </a:r>
            <a:r>
              <a:rPr lang="en-US" sz="2800" dirty="0" err="1">
                <a:latin typeface="Helvetica Neue" panose="02000503000000020004"/>
              </a:rPr>
              <a:t>A</a:t>
            </a:r>
            <a:r>
              <a:rPr lang="en-US" dirty="0" err="1">
                <a:latin typeface="Helvetica Neue" panose="02000503000000020004"/>
              </a:rPr>
              <a:t>pptainer</a:t>
            </a:r>
            <a:r>
              <a:rPr lang="en-US" sz="2800" b="1" dirty="0">
                <a:latin typeface="Helvetica Neue" panose="02000503000000020004"/>
              </a:rPr>
              <a:t> </a:t>
            </a:r>
            <a:r>
              <a:rPr lang="en-US" sz="2800" dirty="0">
                <a:latin typeface="Helvetica Neue" panose="02000503000000020004"/>
              </a:rPr>
              <a:t>commands: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8B5FC-8651-0D47-A1AA-44F2FEF1E5AA}"/>
              </a:ext>
            </a:extLst>
          </p:cNvPr>
          <p:cNvGrpSpPr/>
          <p:nvPr/>
        </p:nvGrpSpPr>
        <p:grpSpPr>
          <a:xfrm>
            <a:off x="569877" y="2551531"/>
            <a:ext cx="11052246" cy="2955189"/>
            <a:chOff x="569877" y="3840966"/>
            <a:chExt cx="11052246" cy="122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A1AD42-7ABE-1FF8-A9DB-C83DCB936938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7C36984-4B7A-183D-3345-EEF84D7B8557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9"/>
              <a:ext cx="10634272" cy="10110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	#See labels/environment vars, run scripts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		#pull an image from hub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		#Execute a command to your container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run 		#Run your image as an executable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build 		#Build a container</a:t>
              </a:r>
            </a:p>
            <a:p>
              <a:pPr marL="0" indent="0">
                <a:buNone/>
              </a:pP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shell 		#Access the command line of your container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23256-4CAE-ABEF-6446-AAF69FBD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85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BB8F-EB56-6197-333C-D59631B9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102A-6ED4-2914-4E01-ED459668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606" y="500755"/>
            <a:ext cx="1069278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Using images from a pre-built container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D8AB62-27E8-5061-B8A5-B925FFA9C2A2}"/>
              </a:ext>
            </a:extLst>
          </p:cNvPr>
          <p:cNvSpPr txBox="1">
            <a:spLocks/>
          </p:cNvSpPr>
          <p:nvPr/>
        </p:nvSpPr>
        <p:spPr>
          <a:xfrm>
            <a:off x="1068575" y="2237164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 can fetch container images from container registries such as:</a:t>
            </a:r>
          </a:p>
          <a:p>
            <a:pPr lvl="1"/>
            <a:r>
              <a:rPr lang="en-US" dirty="0">
                <a:hlinkClick r:id="rId3"/>
              </a:rPr>
              <a:t>Docker Hub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NVIDIA NGC Catalog</a:t>
            </a:r>
            <a:endParaRPr lang="en-US" dirty="0"/>
          </a:p>
          <a:p>
            <a:r>
              <a:rPr lang="en-US" sz="2400" dirty="0"/>
              <a:t>Let’s walk through an example of using pre-built </a:t>
            </a:r>
            <a:r>
              <a:rPr lang="en-US" sz="2400" dirty="0" err="1"/>
              <a:t>Tensorflow</a:t>
            </a:r>
            <a:r>
              <a:rPr lang="en-US" sz="2400" dirty="0"/>
              <a:t> container to train a classification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6E288-9AD6-ECD9-591E-807596C8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850172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81230E-44ED-3E5B-0367-38CCDF4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D22E-FE85-54B9-4483-C9CFD3DB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TensorFlow Example with </a:t>
            </a:r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DF5DF-EBCE-9057-71EA-CB4F7755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8040FE-BEFC-14B7-AE54-ECD21A722E26}"/>
              </a:ext>
            </a:extLst>
          </p:cNvPr>
          <p:cNvGrpSpPr/>
          <p:nvPr/>
        </p:nvGrpSpPr>
        <p:grpSpPr>
          <a:xfrm>
            <a:off x="431800" y="1410122"/>
            <a:ext cx="11760200" cy="4726518"/>
            <a:chOff x="191925" y="4181154"/>
            <a:chExt cx="11093212" cy="1550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7EC69A-6B6C-9E95-B05B-30A1C47D2BCA}"/>
                </a:ext>
              </a:extLst>
            </p:cNvPr>
            <p:cNvSpPr/>
            <p:nvPr/>
          </p:nvSpPr>
          <p:spPr>
            <a:xfrm>
              <a:off x="191925" y="4252715"/>
              <a:ext cx="10796115" cy="1422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EA4C7F0-F61F-5802-903E-89C603B31FF4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931369" cy="15504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 Export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IMAGES=/projects/$USER/containers/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sif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 Pull TensorFlow container (GPU version)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$IMAGES/ tensorflow-2.20.0.sif docker://tensorflow/tensorflow:latest-gpu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3. Inspect container metadata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$IMAGES/tensorflow-2.20.0.sif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17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793A-7213-FA2B-0167-34568BB3D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0AC0-9265-5FD8-5A0B-A39044BE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TensorFlow Example with </a:t>
            </a:r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89718-B9A5-5013-82FF-4F6DB59FA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FB13BC-C991-3835-5C43-0285FF9F2BC0}"/>
              </a:ext>
            </a:extLst>
          </p:cNvPr>
          <p:cNvGrpSpPr/>
          <p:nvPr/>
        </p:nvGrpSpPr>
        <p:grpSpPr>
          <a:xfrm>
            <a:off x="431800" y="1410122"/>
            <a:ext cx="11760200" cy="4726518"/>
            <a:chOff x="191925" y="4181154"/>
            <a:chExt cx="11093212" cy="1550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AF3B1A-22B6-993D-EA1A-05BB40BDC922}"/>
                </a:ext>
              </a:extLst>
            </p:cNvPr>
            <p:cNvSpPr/>
            <p:nvPr/>
          </p:nvSpPr>
          <p:spPr>
            <a:xfrm>
              <a:off x="191925" y="4252715"/>
              <a:ext cx="10796115" cy="1422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1520D27-4573-5FD8-DBE9-4BB80A55FE15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931369" cy="15504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 Export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IMAGES=/projects/$USER/containers/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 Pull TensorFlow container (GPU version)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$IMAGES/tensorflow-2.15.0-cuda12.8.sif docker://tensorflow/tensorflow:2.15.0-gpu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3. Inspect container metadata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$IMAGES/tensorflow-2.15.0-cuda12.8.sif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4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AD0CD-5329-E9D9-A97E-E9D0ACAE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F063-1327-4091-011D-D671B2C0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TensorFlow Example (cont.)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24E881-18E5-023D-D6A5-554FA15A2DC8}"/>
              </a:ext>
            </a:extLst>
          </p:cNvPr>
          <p:cNvSpPr txBox="1">
            <a:spLocks/>
          </p:cNvSpPr>
          <p:nvPr/>
        </p:nvSpPr>
        <p:spPr>
          <a:xfrm>
            <a:off x="980440" y="1523605"/>
            <a:ext cx="1082548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Bind mount your script directory.</a:t>
            </a:r>
          </a:p>
          <a:p>
            <a:r>
              <a:rPr lang="en-US" sz="2400" dirty="0"/>
              <a:t>Create minst_tf.py that builds and trains a simple image classification model</a:t>
            </a:r>
          </a:p>
          <a:p>
            <a:r>
              <a:rPr lang="en-US" sz="2400" dirty="0"/>
              <a:t>--</a:t>
            </a:r>
            <a:r>
              <a:rPr lang="en-US" sz="2400" dirty="0" err="1"/>
              <a:t>nv</a:t>
            </a:r>
            <a:r>
              <a:rPr lang="en-US" sz="2400" dirty="0"/>
              <a:t>: Enables NVIDIA GPU access.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534BE-3011-8028-D14A-D117A3B8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45A653-0F52-9FA9-ED59-43BCD513998D}"/>
              </a:ext>
            </a:extLst>
          </p:cNvPr>
          <p:cNvGrpSpPr/>
          <p:nvPr/>
        </p:nvGrpSpPr>
        <p:grpSpPr>
          <a:xfrm>
            <a:off x="431800" y="2771562"/>
            <a:ext cx="11445240" cy="3121238"/>
            <a:chOff x="191925" y="4181154"/>
            <a:chExt cx="10796115" cy="10238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AB6AAA-EA79-5B86-B6EA-2567C1C61C20}"/>
                </a:ext>
              </a:extLst>
            </p:cNvPr>
            <p:cNvSpPr/>
            <p:nvPr/>
          </p:nvSpPr>
          <p:spPr>
            <a:xfrm>
              <a:off x="191925" y="4252715"/>
              <a:ext cx="10796115" cy="9523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7A0D724-DAE6-DC11-CF81-51905EE3CCEF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353758" cy="9935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4. Bind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-B $WORKDIR:/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work,$IMAGES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:/images $IMAGES/tensorflow-2.15.0-cuda12.8.sif ls /work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5. Run the script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nv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-B $WORKDIR:$WORKDIR $IMAGES/ tensorflow-2.15.0-cuda12.8.sif python3 $WORKDIR/mnist_tf.py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5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E478-D0C4-7C21-0719-81140E7E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82C3-424D-8D92-DDEA-EB64C7CF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7B4390-373E-1ED3-5725-F1B011BF600C}"/>
              </a:ext>
            </a:extLst>
          </p:cNvPr>
          <p:cNvGrpSpPr/>
          <p:nvPr/>
        </p:nvGrpSpPr>
        <p:grpSpPr>
          <a:xfrm>
            <a:off x="1076960" y="1432560"/>
            <a:ext cx="10276840" cy="4389120"/>
            <a:chOff x="191925" y="4252715"/>
            <a:chExt cx="11093212" cy="11186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FC7960-F907-4F8C-8DF2-1CBF85DABA3F}"/>
                </a:ext>
              </a:extLst>
            </p:cNvPr>
            <p:cNvSpPr/>
            <p:nvPr/>
          </p:nvSpPr>
          <p:spPr>
            <a:xfrm>
              <a:off x="191925" y="4252715"/>
              <a:ext cx="10796115" cy="11186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6BDB901E-2484-7E00-4725-1AB6610E2DF1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252715"/>
              <a:ext cx="10931369" cy="9881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 &gt;mnist_tf.py &lt;&lt;'PY'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tensorflow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as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mnist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tf.keras.datasets.mnist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y_train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), _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mnist.load_data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/ 255.0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model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tf.keras.models.Sequential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([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tf.keras.layers.Flatten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input_shape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=(28,28)),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tf.keras.layers.Dense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(128, activation='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relu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'),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tf.keras.layers.Dropout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(0.2),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tf.keras.layers.Dense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(10, activation='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softmax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])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model.compile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(optimizer='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adam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', loss='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sparse_categorical_crossentropy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', metrics=['accuracy'])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model.fit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y_train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epochs=1)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print("Done training.")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PY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338D379-D1A2-7ECF-FDF3-1DF1DE68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Example python script</a:t>
            </a:r>
          </a:p>
        </p:txBody>
      </p:sp>
    </p:spTree>
    <p:extLst>
      <p:ext uri="{BB962C8B-B14F-4D97-AF65-F5344CB8AC3E}">
        <p14:creationId xmlns:p14="http://schemas.microsoft.com/office/powerpoint/2010/main" val="178131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D055-757A-0ED5-7030-2246D5909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FC7A-5C04-4DE3-EBFE-70D2FB32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Access container interactively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F78144-C787-AC03-7A44-25FD7C71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46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/>
              </a:rPr>
              <a:t>Shell into it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6056C2-530D-5854-0A3A-518AC885A916}"/>
              </a:ext>
            </a:extLst>
          </p:cNvPr>
          <p:cNvGrpSpPr/>
          <p:nvPr/>
        </p:nvGrpSpPr>
        <p:grpSpPr>
          <a:xfrm>
            <a:off x="569877" y="2317851"/>
            <a:ext cx="11052246" cy="496469"/>
            <a:chOff x="569877" y="3840966"/>
            <a:chExt cx="11052246" cy="1227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AA1C10-F715-03B8-5F4A-7147DA97ECBB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84CA8EEF-3CF4-E908-6324-14C60DA2B820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4035647"/>
              <a:ext cx="10634272" cy="20013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shell --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nv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$IMAGES/tensorflow-2.15.0-cuda12.8.sif        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47E2B-988A-72A8-2780-C8336916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107FD7-A3FB-96B7-6E8D-5FFA97469AD5}"/>
              </a:ext>
            </a:extLst>
          </p:cNvPr>
          <p:cNvSpPr txBox="1">
            <a:spLocks/>
          </p:cNvSpPr>
          <p:nvPr/>
        </p:nvSpPr>
        <p:spPr>
          <a:xfrm>
            <a:off x="838200" y="2872105"/>
            <a:ext cx="10515600" cy="49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Neue" panose="02000503000000020004"/>
              </a:rPr>
              <a:t>Then run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5965AF-CBAA-8F28-0CE3-928D623BA0A0}"/>
              </a:ext>
            </a:extLst>
          </p:cNvPr>
          <p:cNvGrpSpPr/>
          <p:nvPr/>
        </p:nvGrpSpPr>
        <p:grpSpPr>
          <a:xfrm>
            <a:off x="569877" y="3415131"/>
            <a:ext cx="11052246" cy="1256021"/>
            <a:chOff x="569877" y="3840966"/>
            <a:chExt cx="11052246" cy="122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B0C217-9BDE-3E43-EC58-8AFD482B408C}"/>
                </a:ext>
              </a:extLst>
            </p:cNvPr>
            <p:cNvSpPr/>
            <p:nvPr/>
          </p:nvSpPr>
          <p:spPr>
            <a:xfrm>
              <a:off x="569877" y="3840966"/>
              <a:ext cx="11052246" cy="1227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9D4E3C6E-EEAE-D861-F173-061F02CBCB69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920719"/>
              <a:ext cx="10634272" cy="2001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python3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&gt;&gt;&gt; import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tensorflow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as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&gt;&gt;&gt;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.__version__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&gt;&gt;&gt;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tf.config.list_physical_devices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('GPU')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EF614C-4DC5-B635-2EF7-524E302BACBD}"/>
              </a:ext>
            </a:extLst>
          </p:cNvPr>
          <p:cNvSpPr txBox="1">
            <a:spLocks/>
          </p:cNvSpPr>
          <p:nvPr/>
        </p:nvSpPr>
        <p:spPr>
          <a:xfrm>
            <a:off x="838200" y="4815959"/>
            <a:ext cx="10515600" cy="1384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Helvetica Neue" panose="02000503000000020004"/>
              </a:rPr>
              <a:t>If it returns a list (e.g. [</a:t>
            </a:r>
            <a:r>
              <a:rPr lang="en-US" sz="2400" dirty="0" err="1">
                <a:solidFill>
                  <a:srgbClr val="FF0000"/>
                </a:solidFill>
                <a:latin typeface="Helvetica Neue" panose="02000503000000020004"/>
              </a:rPr>
              <a:t>PhysicalDevice</a:t>
            </a:r>
            <a:r>
              <a:rPr lang="en-US" sz="2400" dirty="0">
                <a:solidFill>
                  <a:srgbClr val="FF0000"/>
                </a:solidFill>
                <a:latin typeface="Helvetica Neue" panose="02000503000000020004"/>
              </a:rPr>
              <a:t>(name='/physical_device:GPU:0', ...)]), then TensorFlow successfully detected the GPU inside the container!</a:t>
            </a:r>
          </a:p>
        </p:txBody>
      </p:sp>
    </p:spTree>
    <p:extLst>
      <p:ext uri="{BB962C8B-B14F-4D97-AF65-F5344CB8AC3E}">
        <p14:creationId xmlns:p14="http://schemas.microsoft.com/office/powerpoint/2010/main" val="390282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dirty="0">
                <a:cs typeface="Arial"/>
              </a:rPr>
              <a:t>Applied Containerization for Machine Learning in HPC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69841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October 21, 2025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Mohal Khandelwal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CE021-D81D-A362-27C3-90945AB46B7E}"/>
              </a:ext>
            </a:extLst>
          </p:cNvPr>
          <p:cNvSpPr txBox="1"/>
          <p:nvPr/>
        </p:nvSpPr>
        <p:spPr>
          <a:xfrm>
            <a:off x="7227875" y="5132891"/>
            <a:ext cx="45315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entury Gothic"/>
              </a:rPr>
              <a:t>Slides</a:t>
            </a:r>
          </a:p>
          <a:p>
            <a:pPr marL="0" indent="0" algn="ctr">
              <a:buNone/>
            </a:pPr>
            <a:r>
              <a:rPr lang="en-US" sz="1800" dirty="0">
                <a:latin typeface="Century Gothic"/>
                <a:hlinkClick r:id="rId7"/>
              </a:rPr>
              <a:t>https://github.com/ResearchComputing/applied_containerization_for_ml_short_course</a:t>
            </a:r>
            <a:endParaRPr lang="en-US" sz="1800" dirty="0">
              <a:latin typeface="Century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F38E7-166F-46C0-8014-031D0B1EC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895" y="1883762"/>
            <a:ext cx="3113506" cy="31909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58E38-91C1-9695-024F-F6F942DBB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479AD-7B3D-1C53-041E-E960A01E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014786-E6F9-69A6-747A-31778842209F}"/>
              </a:ext>
            </a:extLst>
          </p:cNvPr>
          <p:cNvGrpSpPr/>
          <p:nvPr/>
        </p:nvGrpSpPr>
        <p:grpSpPr>
          <a:xfrm>
            <a:off x="767080" y="965200"/>
            <a:ext cx="10586720" cy="5110480"/>
            <a:chOff x="191925" y="4252715"/>
            <a:chExt cx="11093212" cy="11186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74E481-2165-64B0-6234-E878AFC43194}"/>
                </a:ext>
              </a:extLst>
            </p:cNvPr>
            <p:cNvSpPr/>
            <p:nvPr/>
          </p:nvSpPr>
          <p:spPr>
            <a:xfrm>
              <a:off x="191925" y="4252715"/>
              <a:ext cx="10796115" cy="11186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D808290F-0119-9756-EA8F-362A356B22BD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252715"/>
              <a:ext cx="10931369" cy="9881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#!/bin/bash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gres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=gpu:1 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--partition=aa100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ntasks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=4 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--nodes=1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qos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=normal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--time=1:00:00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--job-name=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-classify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--output=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tf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-classify.%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j.out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--mail-type=ALL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#SBATCH --mail-user=&lt;your email&gt;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export IMAGES=/projects/$USER/containers/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sif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--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nv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-B $WORKDIR:$WORKDIR $IMAGES/tensorflow-2.20.0.sif python3 $WORKDIR/mnist_tf.py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F86D73B7-1280-C73D-4FEE-496C8C2E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SLURM Integration</a:t>
            </a:r>
          </a:p>
        </p:txBody>
      </p:sp>
    </p:spTree>
    <p:extLst>
      <p:ext uri="{BB962C8B-B14F-4D97-AF65-F5344CB8AC3E}">
        <p14:creationId xmlns:p14="http://schemas.microsoft.com/office/powerpoint/2010/main" val="25454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EE255-6387-0041-504C-82893C8D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127C-CC38-104C-D7D5-A6D9A4A7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4485"/>
            <a:ext cx="1088374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Troubleshooting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A50CA5-95F7-BBA3-650C-733ADFA33BA5}"/>
              </a:ext>
            </a:extLst>
          </p:cNvPr>
          <p:cNvSpPr txBox="1">
            <a:spLocks/>
          </p:cNvSpPr>
          <p:nvPr/>
        </p:nvSpPr>
        <p:spPr>
          <a:xfrm>
            <a:off x="848235" y="1797925"/>
            <a:ext cx="10741507" cy="41291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Check GPU access: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apptainer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exec --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$IMAGES/tensorflow-2.15.0-cuda12.8.sif python3 -c "import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print(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tf.config.list_physical_devices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('GPU'))"</a:t>
            </a:r>
          </a:p>
          <a:p>
            <a:r>
              <a:rPr lang="en-US" sz="2400" dirty="0"/>
              <a:t>File system binding:</a:t>
            </a:r>
          </a:p>
          <a:p>
            <a:pPr lvl="1"/>
            <a:r>
              <a:rPr lang="en-US" sz="2000" dirty="0"/>
              <a:t>Ensure your data/scripts are accessible inside the container.</a:t>
            </a:r>
          </a:p>
          <a:p>
            <a:r>
              <a:rPr lang="en-US" sz="2400" dirty="0"/>
              <a:t>Environment variables:</a:t>
            </a:r>
          </a:p>
          <a:p>
            <a:pPr lvl="1"/>
            <a:r>
              <a:rPr lang="en-US" sz="2000" dirty="0"/>
              <a:t>Pass with --env or set inside the container.</a:t>
            </a:r>
          </a:p>
          <a:p>
            <a:r>
              <a:rPr lang="en-US" sz="2400" dirty="0"/>
              <a:t>Cache management:</a:t>
            </a:r>
          </a:p>
          <a:p>
            <a:pPr lvl="1"/>
            <a:r>
              <a:rPr lang="en-US" sz="2000" dirty="0" err="1"/>
              <a:t>apptainer</a:t>
            </a:r>
            <a:r>
              <a:rPr lang="en-US" sz="2000" dirty="0"/>
              <a:t> cache list and </a:t>
            </a:r>
            <a:r>
              <a:rPr lang="en-US" sz="2000" dirty="0" err="1"/>
              <a:t>apptainer</a:t>
            </a:r>
            <a:r>
              <a:rPr lang="en-US" sz="2000" dirty="0"/>
              <a:t> cache clean</a:t>
            </a:r>
          </a:p>
          <a:p>
            <a:r>
              <a:rPr lang="en-US" sz="2400" dirty="0"/>
              <a:t>Resource monitoring: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 err="1"/>
              <a:t>htop</a:t>
            </a:r>
            <a:r>
              <a:rPr lang="en-US" sz="2000" dirty="0"/>
              <a:t>, </a:t>
            </a:r>
            <a:r>
              <a:rPr lang="en-US" sz="2000" dirty="0" err="1"/>
              <a:t>nvidia-smi</a:t>
            </a:r>
            <a:r>
              <a:rPr lang="en-US" sz="2000" dirty="0"/>
              <a:t>, or </a:t>
            </a:r>
            <a:r>
              <a:rPr lang="en-US" sz="2000" dirty="0" err="1"/>
              <a:t>squeue</a:t>
            </a:r>
            <a:r>
              <a:rPr lang="en-US" sz="2000" dirty="0"/>
              <a:t> to monitor jobs.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A0921-72A6-8DBE-DCB2-74DCC7ED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2254125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DF5A4-7AC6-1C36-4047-D3957F18F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DBF6-5945-CCFB-FACC-59CE35AF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Pytorch</a:t>
            </a:r>
            <a:r>
              <a:rPr lang="en-US" b="1" dirty="0">
                <a:latin typeface="Century Gothic" panose="020B0502020202020204" pitchFamily="34" charset="0"/>
              </a:rPr>
              <a:t> Example with </a:t>
            </a:r>
            <a:r>
              <a:rPr lang="en-US" b="1" dirty="0" err="1">
                <a:latin typeface="Century Gothic" panose="020B0502020202020204" pitchFamily="34" charset="0"/>
              </a:rPr>
              <a:t>Apptainer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DB9C7-B82A-4D88-4FDA-A1E0C5BD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00339F-5883-A0B4-30B9-2D802ED7C4C0}"/>
              </a:ext>
            </a:extLst>
          </p:cNvPr>
          <p:cNvGrpSpPr/>
          <p:nvPr/>
        </p:nvGrpSpPr>
        <p:grpSpPr>
          <a:xfrm>
            <a:off x="431800" y="1410122"/>
            <a:ext cx="11760200" cy="4726518"/>
            <a:chOff x="191925" y="4181154"/>
            <a:chExt cx="11093212" cy="1550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99DEB3-765B-DC8C-1DBA-B2EA4F42810F}"/>
                </a:ext>
              </a:extLst>
            </p:cNvPr>
            <p:cNvSpPr/>
            <p:nvPr/>
          </p:nvSpPr>
          <p:spPr>
            <a:xfrm>
              <a:off x="191925" y="4252715"/>
              <a:ext cx="10796115" cy="1422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B0F709E-9F14-CCC9-4E9D-2BA864FE63E6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931369" cy="15504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 Export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IMAGES=/projects/$USER/containers/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export WORKDIR=/projects/$USER/containers/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ml_work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mkdir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-p $IMAGES $WORKDIR &amp;&amp; cd $WORKDIR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 Pull TensorFlow container (GPU version)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pull $IMAGES/pytorch-2.9.0-cuda12.8.sif docker://pytorch/pytorch:2.9.0-cuda12.8-cudnn9-runtime</a:t>
              </a:r>
            </a:p>
            <a:p>
              <a:pPr marL="0" indent="0">
                <a:buNone/>
              </a:pP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3. Inspect container metadata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inspect $IMAGES/ pytorch-2.9.0-cuda12.8.sif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89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0053A-1167-6640-3776-5FAA79E01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AC35-DD26-F1CF-0D82-A7506992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Pytorch</a:t>
            </a:r>
            <a:r>
              <a:rPr lang="en-US" b="1" dirty="0">
                <a:latin typeface="Century Gothic" panose="020B0502020202020204" pitchFamily="34" charset="0"/>
              </a:rPr>
              <a:t> Example (cont.)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DA3A4A-4353-B718-51E6-01E482CCF2F9}"/>
              </a:ext>
            </a:extLst>
          </p:cNvPr>
          <p:cNvSpPr txBox="1">
            <a:spLocks/>
          </p:cNvSpPr>
          <p:nvPr/>
        </p:nvSpPr>
        <p:spPr>
          <a:xfrm>
            <a:off x="980440" y="1523605"/>
            <a:ext cx="1082548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Bind mount your script directory.</a:t>
            </a:r>
          </a:p>
          <a:p>
            <a:r>
              <a:rPr lang="en-US" sz="2400" dirty="0"/>
              <a:t>Create polyfit.py that builds and trains a small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4FEF-6502-D23B-37E2-19C0E105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DD5619-07EA-276B-4849-1F6277FE2412}"/>
              </a:ext>
            </a:extLst>
          </p:cNvPr>
          <p:cNvGrpSpPr/>
          <p:nvPr/>
        </p:nvGrpSpPr>
        <p:grpSpPr>
          <a:xfrm>
            <a:off x="431800" y="2771562"/>
            <a:ext cx="11445240" cy="3121238"/>
            <a:chOff x="191925" y="4181154"/>
            <a:chExt cx="10796115" cy="10238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A5DBE7-23F6-2502-0D2B-94B43B7035B3}"/>
                </a:ext>
              </a:extLst>
            </p:cNvPr>
            <p:cNvSpPr/>
            <p:nvPr/>
          </p:nvSpPr>
          <p:spPr>
            <a:xfrm>
              <a:off x="191925" y="4252715"/>
              <a:ext cx="10796115" cy="9523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CBB61BFB-5C5B-17C0-6862-AA5336C980E7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181154"/>
              <a:ext cx="10353758" cy="9935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4. Bind paths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-B $WORKDIR:/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work,$IMAGES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:/images $IMAGES/pytorch-2.9.0-cuda12.8.sif ls /work</a:t>
              </a:r>
              <a:b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5. Run the script</a:t>
              </a:r>
            </a:p>
            <a:p>
              <a:pPr marL="0" indent="0"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exec --bind $WORKDIR:$WORKDIR $IMAGES/pytorch-2.9.0-cuda12.8.sif python3 $WORKDIR/polyfit.py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1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010A8-A850-51DF-9338-092AE92B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C554B-2951-2311-FE14-72A0C6B7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DED125-7A79-1AE6-9848-5CFEAF3FB027}"/>
              </a:ext>
            </a:extLst>
          </p:cNvPr>
          <p:cNvGrpSpPr/>
          <p:nvPr/>
        </p:nvGrpSpPr>
        <p:grpSpPr>
          <a:xfrm>
            <a:off x="1076960" y="1432560"/>
            <a:ext cx="10276840" cy="3591132"/>
            <a:chOff x="191925" y="4252715"/>
            <a:chExt cx="11093212" cy="11186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510080-3C4E-AB42-ED44-995470C77FB6}"/>
                </a:ext>
              </a:extLst>
            </p:cNvPr>
            <p:cNvSpPr/>
            <p:nvPr/>
          </p:nvSpPr>
          <p:spPr>
            <a:xfrm>
              <a:off x="191925" y="4252715"/>
              <a:ext cx="10796115" cy="111867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5930572-27C5-19DA-C80E-AFE7340B7B63}"/>
                </a:ext>
              </a:extLst>
            </p:cNvPr>
            <p:cNvSpPr txBox="1">
              <a:spLocks/>
            </p:cNvSpPr>
            <p:nvPr/>
          </p:nvSpPr>
          <p:spPr>
            <a:xfrm>
              <a:off x="353768" y="4252715"/>
              <a:ext cx="10931369" cy="9881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endParaRPr lang="en-US" sz="1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 &gt;polyfit.py &lt;&lt;'PY'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torch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torch.linspace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(-1, 1, 100).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unsqueeze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 = 3 * x ** 2 + 2 * x + 1 + 0.1 *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torch.randn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x.size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model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torch.nn.Sequential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torch.nn.Linear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(1, 10),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torch.nn.ReLU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(),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torch.nn.Linear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(10, 1))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loss_fn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torch.nn.MSELoss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optimizer =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torch.optim.Adam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model.parameters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epoch in range(100):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optimizer.zero_grad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();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loss_fn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(model(x), y).backward();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optimizer.step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print("Done training.")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PY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4BBDE2B-7097-36C9-0A47-F5EC1540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Sample python script</a:t>
            </a:r>
          </a:p>
        </p:txBody>
      </p:sp>
    </p:spTree>
    <p:extLst>
      <p:ext uri="{BB962C8B-B14F-4D97-AF65-F5344CB8AC3E}">
        <p14:creationId xmlns:p14="http://schemas.microsoft.com/office/powerpoint/2010/main" val="284637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06F67-8E56-602C-F0F8-52C628289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A0E8-486C-AEBE-4B56-F97CB44A1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4485"/>
            <a:ext cx="10883747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Best Practices: Container Management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E7D955-EBB0-6DF5-B6E8-A386F5660268}"/>
              </a:ext>
            </a:extLst>
          </p:cNvPr>
          <p:cNvSpPr txBox="1">
            <a:spLocks/>
          </p:cNvSpPr>
          <p:nvPr/>
        </p:nvSpPr>
        <p:spPr>
          <a:xfrm>
            <a:off x="980439" y="1797925"/>
            <a:ext cx="9926259" cy="41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Version Control &amp; Tagging</a:t>
            </a:r>
          </a:p>
          <a:p>
            <a:pPr lvl="1"/>
            <a:r>
              <a:rPr lang="en-US" sz="2000" dirty="0"/>
              <a:t>Tag containers with specific versions (e.g., myimage:1.0.0, myimage:latest-cuda11.8).</a:t>
            </a:r>
          </a:p>
          <a:p>
            <a:pPr lvl="1"/>
            <a:r>
              <a:rPr lang="en-US" sz="2000" dirty="0"/>
              <a:t>Store definition files (.def, </a:t>
            </a:r>
            <a:r>
              <a:rPr lang="en-US" sz="2000" dirty="0" err="1"/>
              <a:t>Dockerfiles</a:t>
            </a:r>
            <a:r>
              <a:rPr lang="en-US" sz="2000" dirty="0"/>
              <a:t>) in version control (Git).</a:t>
            </a:r>
          </a:p>
          <a:p>
            <a:r>
              <a:rPr lang="en-US" sz="2400" b="1" dirty="0"/>
              <a:t>Data Management</a:t>
            </a:r>
          </a:p>
          <a:p>
            <a:pPr lvl="1"/>
            <a:r>
              <a:rPr lang="en-US" sz="2000" dirty="0"/>
              <a:t>Use bind mounts for large datasets to avoid including them in images.</a:t>
            </a:r>
          </a:p>
          <a:p>
            <a:pPr lvl="1"/>
            <a:r>
              <a:rPr lang="en-US" sz="2000" dirty="0"/>
              <a:t>Keep images small and focused on software environment.</a:t>
            </a:r>
          </a:p>
          <a:p>
            <a:r>
              <a:rPr lang="en-US" sz="2400" b="1" dirty="0"/>
              <a:t>Resource Allocation</a:t>
            </a:r>
          </a:p>
          <a:p>
            <a:pPr lvl="1"/>
            <a:r>
              <a:rPr lang="en-US" sz="2000" dirty="0"/>
              <a:t>Match container resource needs to SLURM (or other scheduler) requests.</a:t>
            </a:r>
          </a:p>
          <a:p>
            <a:pPr lvl="1"/>
            <a:r>
              <a:rPr lang="en-US" sz="2000" dirty="0"/>
              <a:t>Avoid over-subscribing resources.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119B-271F-E511-8EFA-79307893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530217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0332525" y="6344475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4496206" y="4730057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Any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702" y="920745"/>
            <a:ext cx="4114800" cy="4114800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00DB599-B224-4128-8866-DED75240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</p:spPr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Why Containers for ML in HPC?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A88744-9F33-89AA-81CB-71BE6F157C5F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10652760" cy="40546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Dependency Management</a:t>
            </a:r>
            <a:endParaRPr lang="en-US" dirty="0"/>
          </a:p>
          <a:p>
            <a:pPr lvl="1"/>
            <a:r>
              <a:rPr lang="en-US" dirty="0"/>
              <a:t>Package complex ML software stacks with all dependencies.</a:t>
            </a:r>
          </a:p>
          <a:p>
            <a:pPr lvl="1"/>
            <a:r>
              <a:rPr lang="en-US" dirty="0"/>
              <a:t>Resolve version conflicts and avoid "dependency hell."</a:t>
            </a:r>
          </a:p>
          <a:p>
            <a:r>
              <a:rPr lang="en-US" b="1" dirty="0"/>
              <a:t>Portability</a:t>
            </a:r>
          </a:p>
          <a:p>
            <a:pPr lvl="1"/>
            <a:r>
              <a:rPr lang="en-US" dirty="0"/>
              <a:t>Run the same environment across different HPC systems, local machines, or cloud platforms.</a:t>
            </a:r>
          </a:p>
          <a:p>
            <a:pPr lvl="1"/>
            <a:r>
              <a:rPr lang="en-US" dirty="0"/>
              <a:t>"Build once, run anywhere." </a:t>
            </a:r>
          </a:p>
          <a:p>
            <a:r>
              <a:rPr lang="en-US" b="1" dirty="0"/>
              <a:t>Scalability</a:t>
            </a:r>
          </a:p>
          <a:p>
            <a:pPr lvl="1"/>
            <a:r>
              <a:rPr lang="en-US" dirty="0"/>
              <a:t>Easily scale workloads from a laptop to thousands of nodes.</a:t>
            </a:r>
          </a:p>
          <a:p>
            <a:pPr lvl="1"/>
            <a:r>
              <a:rPr lang="en-US" dirty="0"/>
              <a:t>Integrate seamlessly with schedulers like SLURM for large ML jobs.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DB24-DC36-86ED-055A-4D74A7AC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46D6-56A5-5AD1-D8E6-60FF338B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Why Containers for ML in HPC? (cont.)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44E8FB-CC47-C8A5-9CE0-77F41495B480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10373360" cy="40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Reproducibility</a:t>
            </a:r>
          </a:p>
          <a:p>
            <a:pPr lvl="1"/>
            <a:r>
              <a:rPr lang="en-US" dirty="0"/>
              <a:t>Capture the exact software environment for consistent, repeatable results.</a:t>
            </a:r>
          </a:p>
          <a:p>
            <a:r>
              <a:rPr lang="en-US" b="1" dirty="0"/>
              <a:t>Performance</a:t>
            </a:r>
          </a:p>
          <a:p>
            <a:pPr lvl="1"/>
            <a:r>
              <a:rPr lang="en-US" dirty="0"/>
              <a:t>Near-native speed with minimal overhead; direct access to GPUs and high-speed interconnects.</a:t>
            </a:r>
          </a:p>
          <a:p>
            <a:pPr lvl="1"/>
            <a:r>
              <a:rPr lang="en-US" dirty="0"/>
              <a:t>Optimized images can boost job throughput and resource utilization.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540A4-B16E-196E-D786-C166BBDB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31220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8923B-F819-9631-E640-5E4435116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083F-1BC8-57D9-2867-4F805106A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a container?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1E13A4-A82B-9EE1-EC83-D112EB0B8974}"/>
              </a:ext>
            </a:extLst>
          </p:cNvPr>
          <p:cNvSpPr txBox="1">
            <a:spLocks/>
          </p:cNvSpPr>
          <p:nvPr/>
        </p:nvSpPr>
        <p:spPr>
          <a:xfrm>
            <a:off x="980439" y="1797925"/>
            <a:ext cx="10157613" cy="4173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isolated, encapsulated user-space instance.</a:t>
            </a:r>
          </a:p>
          <a:p>
            <a:r>
              <a:rPr lang="en-US" dirty="0"/>
              <a:t>Runs on a shared OS kernel but has its own:</a:t>
            </a:r>
          </a:p>
          <a:p>
            <a:pPr lvl="1"/>
            <a:r>
              <a:rPr lang="en-US" dirty="0"/>
              <a:t>Filesystem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Network interfaces (can be configured)</a:t>
            </a:r>
          </a:p>
          <a:p>
            <a:r>
              <a:rPr lang="en-US" dirty="0"/>
              <a:t>Container Image: A self-contained read-only file (or files) used to run the packaged application</a:t>
            </a:r>
          </a:p>
          <a:p>
            <a:r>
              <a:rPr lang="en-US" dirty="0"/>
              <a:t>Container: A running instance of a container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5DC6-FFD2-D6EC-1909-6AD1E254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22922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97F6-D4A5-B6DB-B987-49E2411FF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A526-E028-87B4-2DDB-F493177B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Containers vs. Virtual Machines (VMs)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6107E-CF21-1E9E-4B23-AA6456DD0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CB9A40-A1E7-FA8A-ED1C-4726A5140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158277"/>
              </p:ext>
            </p:extLst>
          </p:nvPr>
        </p:nvGraphicFramePr>
        <p:xfrm>
          <a:off x="1393051" y="1507369"/>
          <a:ext cx="9405898" cy="4635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45054">
                  <a:extLst>
                    <a:ext uri="{9D8B030D-6E8A-4147-A177-3AD203B41FA5}">
                      <a16:colId xmlns:a16="http://schemas.microsoft.com/office/drawing/2014/main" val="1844046474"/>
                    </a:ext>
                  </a:extLst>
                </a:gridCol>
                <a:gridCol w="3235528">
                  <a:extLst>
                    <a:ext uri="{9D8B030D-6E8A-4147-A177-3AD203B41FA5}">
                      <a16:colId xmlns:a16="http://schemas.microsoft.com/office/drawing/2014/main" val="384893460"/>
                    </a:ext>
                  </a:extLst>
                </a:gridCol>
                <a:gridCol w="3325316">
                  <a:extLst>
                    <a:ext uri="{9D8B030D-6E8A-4147-A177-3AD203B41FA5}">
                      <a16:colId xmlns:a16="http://schemas.microsoft.com/office/drawing/2014/main" val="2502053756"/>
                    </a:ext>
                  </a:extLst>
                </a:gridCol>
              </a:tblGrid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Virtual Machine (VMs)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Containers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20264032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Isolation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Full (hardware/emulated)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Process/user-space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5530054"/>
                  </a:ext>
                </a:extLst>
              </a:tr>
              <a:tr h="511051">
                <a:tc>
                  <a:txBody>
                    <a:bodyPr/>
                    <a:lstStyle/>
                    <a:p>
                      <a:r>
                        <a:rPr lang="en-US" b="1" dirty="0"/>
                        <a:t>Guest 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Full OS per VS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Shares host OS kernel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8246660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r>
                        <a:rPr lang="en-US" b="1" dirty="0"/>
                        <a:t>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 (minutes)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 (seconds)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195067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b="1" dirty="0">
                          <a:effectLst/>
                        </a:rPr>
                        <a:t>Resource Use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Heavy (more RAM/CPU)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Lightweight (minimal overhead)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925757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Portability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Hypervisor-dependent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1050"/>
                        </a:spcAft>
                        <a:buNone/>
                      </a:pPr>
                      <a:r>
                        <a:rPr lang="en-US" dirty="0">
                          <a:effectLst/>
                        </a:rPr>
                        <a:t>Build once, run anywhere</a:t>
                      </a:r>
                    </a:p>
                  </a:txBody>
                  <a:tcPr marL="76200" marR="762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4701912"/>
                  </a:ext>
                </a:extLst>
              </a:tr>
              <a:tr h="851744">
                <a:tc>
                  <a:txBody>
                    <a:bodyPr/>
                    <a:lstStyle/>
                    <a:p>
                      <a:r>
                        <a:rPr lang="en-US" b="1" dirty="0"/>
                        <a:t>Use case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OS-level isolation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ML, microservices, HPC, CI/CD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75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0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C5CF5-3F15-6D6E-E0AA-69B0FF72A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F98A-E78D-9123-7D00-30007E1B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Key Components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2C5688-2A81-4945-DF78-F476DB60D40D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Container Images</a:t>
            </a:r>
          </a:p>
          <a:p>
            <a:pPr lvl="1"/>
            <a:r>
              <a:rPr lang="en-US" dirty="0"/>
              <a:t>Read-only templates used to create containers.</a:t>
            </a:r>
          </a:p>
          <a:p>
            <a:pPr lvl="1"/>
            <a:r>
              <a:rPr lang="en-US" dirty="0"/>
              <a:t>Contain application code, libraries, dependencies, and metadata.</a:t>
            </a:r>
          </a:p>
          <a:p>
            <a:pPr lvl="1"/>
            <a:r>
              <a:rPr lang="en-US" dirty="0"/>
              <a:t>Examples: Docker Hub images, SIF files (</a:t>
            </a:r>
            <a:r>
              <a:rPr lang="en-US" dirty="0" err="1"/>
              <a:t>Apptainer</a:t>
            </a:r>
            <a:r>
              <a:rPr lang="en-US" dirty="0"/>
              <a:t>).</a:t>
            </a:r>
          </a:p>
          <a:p>
            <a:r>
              <a:rPr lang="en-US" sz="3000" b="1" dirty="0"/>
              <a:t>Runtime Environments</a:t>
            </a:r>
          </a:p>
          <a:p>
            <a:pPr lvl="1"/>
            <a:r>
              <a:rPr lang="en-US" dirty="0"/>
              <a:t>Software that runs containers (e.g., </a:t>
            </a:r>
            <a:r>
              <a:rPr lang="en-US" dirty="0" err="1"/>
              <a:t>Apptainer</a:t>
            </a:r>
            <a:r>
              <a:rPr lang="en-US" dirty="0"/>
              <a:t>, Docker).</a:t>
            </a:r>
          </a:p>
          <a:p>
            <a:pPr lvl="1"/>
            <a:r>
              <a:rPr lang="en-US" dirty="0"/>
              <a:t>Manages container lifecycle, isolation, and resource allocation.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DE623-A843-C5CE-D6B5-FDFF323E3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48791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D3692-5848-E60D-1608-F907CCF4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F36B-37DF-85B3-640C-E2CAEED0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Key Components (cont.)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A6676F6-6DA2-A744-5F1B-486D76CE224B}"/>
              </a:ext>
            </a:extLst>
          </p:cNvPr>
          <p:cNvSpPr txBox="1">
            <a:spLocks/>
          </p:cNvSpPr>
          <p:nvPr/>
        </p:nvSpPr>
        <p:spPr>
          <a:xfrm>
            <a:off x="980440" y="1797925"/>
            <a:ext cx="9565640" cy="35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Mount Points for Data (Bind Mounts)</a:t>
            </a:r>
            <a:endParaRPr lang="en-US" dirty="0"/>
          </a:p>
          <a:p>
            <a:pPr lvl="1"/>
            <a:r>
              <a:rPr lang="en-US" dirty="0"/>
              <a:t>Mechanism to make host directories/files accessible inside the container.</a:t>
            </a:r>
          </a:p>
          <a:p>
            <a:pPr lvl="1"/>
            <a:r>
              <a:rPr lang="en-US" dirty="0"/>
              <a:t>Essential for accessing datasets, scripts, and output directories.</a:t>
            </a:r>
          </a:p>
          <a:p>
            <a:r>
              <a:rPr lang="en-US" b="1" dirty="0"/>
              <a:t>Resource Allocation</a:t>
            </a:r>
            <a:endParaRPr lang="en-US" dirty="0"/>
          </a:p>
          <a:p>
            <a:pPr lvl="1"/>
            <a:r>
              <a:rPr lang="en-US" dirty="0"/>
              <a:t>Containers share host resources (CPU, memory, GPUs).</a:t>
            </a:r>
          </a:p>
          <a:p>
            <a:pPr lvl="1"/>
            <a:r>
              <a:rPr lang="en-US" dirty="0"/>
              <a:t>HPC schedulers (like SLURM) manage resource allocation for containerized jobs.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87637-D395-815E-E216-61B43149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10/1/2025</a:t>
            </a:r>
          </a:p>
        </p:txBody>
      </p:sp>
    </p:spTree>
    <p:extLst>
      <p:ext uri="{BB962C8B-B14F-4D97-AF65-F5344CB8AC3E}">
        <p14:creationId xmlns:p14="http://schemas.microsoft.com/office/powerpoint/2010/main" val="2167037539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29887</TotalTime>
  <Words>2509</Words>
  <Application>Microsoft Office PowerPoint</Application>
  <PresentationFormat>Widescreen</PresentationFormat>
  <Paragraphs>323</Paragraphs>
  <Slides>27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Aptos</vt:lpstr>
      <vt:lpstr>Aptos Display</vt:lpstr>
      <vt:lpstr>Arial</vt:lpstr>
      <vt:lpstr>Atkinson Hyperlegible</vt:lpstr>
      <vt:lpstr>Calibri</vt:lpstr>
      <vt:lpstr>Century Gothic</vt:lpstr>
      <vt:lpstr>Courier New</vt:lpstr>
      <vt:lpstr>Helvetica Neue</vt:lpstr>
      <vt:lpstr>Monaco</vt:lpstr>
      <vt:lpstr>CUB Content </vt:lpstr>
      <vt:lpstr>Custom Design</vt:lpstr>
      <vt:lpstr>Applied Containerization for Machine Learning in HPC</vt:lpstr>
      <vt:lpstr>Applied Containerization for Machine Learning in HPC</vt:lpstr>
      <vt:lpstr>PowerPoint Presentation</vt:lpstr>
      <vt:lpstr>Why Containers for ML in HPC?</vt:lpstr>
      <vt:lpstr>Why Containers for ML in HPC? (cont.)</vt:lpstr>
      <vt:lpstr>What is a container?</vt:lpstr>
      <vt:lpstr>Containers vs. Virtual Machines (VMs)</vt:lpstr>
      <vt:lpstr>Key Components</vt:lpstr>
      <vt:lpstr>Key Components (cont.)</vt:lpstr>
      <vt:lpstr>Apptainer (formerly Singularity)</vt:lpstr>
      <vt:lpstr>Using Apptainer on HPC</vt:lpstr>
      <vt:lpstr>Using Apptainer on HPC</vt:lpstr>
      <vt:lpstr>Apptainer Commands</vt:lpstr>
      <vt:lpstr>Using images from a pre-built container</vt:lpstr>
      <vt:lpstr>TensorFlow Example with Apptainer</vt:lpstr>
      <vt:lpstr>TensorFlow Example with Apptainer</vt:lpstr>
      <vt:lpstr>TensorFlow Example (cont.)</vt:lpstr>
      <vt:lpstr>Example python script</vt:lpstr>
      <vt:lpstr>Access container interactively</vt:lpstr>
      <vt:lpstr>SLURM Integration</vt:lpstr>
      <vt:lpstr>Troubleshooting</vt:lpstr>
      <vt:lpstr>Pytorch Example with Apptainer</vt:lpstr>
      <vt:lpstr>Pytorch Example (cont.)</vt:lpstr>
      <vt:lpstr>Sample python script</vt:lpstr>
      <vt:lpstr>Best Practices: Container Management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Mohal Khandelwal</cp:lastModifiedBy>
  <cp:revision>101</cp:revision>
  <dcterms:created xsi:type="dcterms:W3CDTF">2023-01-13T17:07:22Z</dcterms:created>
  <dcterms:modified xsi:type="dcterms:W3CDTF">2025-10-21T07:46:59Z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